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6" r:id="rId3"/>
    <p:sldId id="258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38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332677165354295E-2"/>
          <c:y val="6.1874999999999999E-2"/>
          <c:w val="0.52800393700787396"/>
          <c:h val="0.826041830708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Исполнительские сборы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12.5</c:v>
                </c:pt>
                <c:pt idx="1">
                  <c:v>20.8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Штрафы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4.96</c:v>
                </c:pt>
                <c:pt idx="1">
                  <c:v>3.58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161152"/>
        <c:axId val="72162688"/>
      </c:barChart>
      <c:catAx>
        <c:axId val="72161152"/>
        <c:scaling>
          <c:orientation val="minMax"/>
        </c:scaling>
        <c:delete val="0"/>
        <c:axPos val="b"/>
        <c:majorTickMark val="out"/>
        <c:minorTickMark val="none"/>
        <c:tickLblPos val="nextTo"/>
        <c:crossAx val="72162688"/>
        <c:crosses val="autoZero"/>
        <c:auto val="1"/>
        <c:lblAlgn val="ctr"/>
        <c:lblOffset val="100"/>
        <c:noMultiLvlLbl val="0"/>
      </c:catAx>
      <c:valAx>
        <c:axId val="7216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161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90593974666198"/>
          <c:y val="0.25697990053874797"/>
          <c:w val="0.34420275590551203"/>
          <c:h val="0.24919809365934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ru-RU" sz="1400" b="0" dirty="0"/>
              <a:t>Ответственность муниципальных организаций в городских </a:t>
            </a:r>
            <a:r>
              <a:rPr lang="ru-RU" sz="1400" b="0" dirty="0" smtClean="0"/>
              <a:t>округах, млн. руб.</a:t>
            </a:r>
            <a:endParaRPr lang="ru-RU" sz="1400" b="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Ответственность муниципальных организаций в городских округах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9887118074178799E-2"/>
                  <c:y val="5.7940256279752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4894645038288E-2"/>
                  <c:y val="-4.1753989401514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Отраслевые муниципальные учреждения</c:v>
                </c:pt>
                <c:pt idx="1">
                  <c:v>Органы местного самоуправления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3.88</c:v>
                </c:pt>
                <c:pt idx="1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480516560245295"/>
          <c:y val="0.25779983605421802"/>
          <c:w val="0.285958005249344"/>
          <c:h val="0.36196573302237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ru-RU" sz="1400" b="0"/>
              <a:t>Ответственность муниципальных организаций в муниципальных районах, млн. руб.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Ответственность муниципальных организаций в городских округах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7405920330660602E-2"/>
                  <c:y val="-7.8699846819488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0551461458976E-2"/>
                  <c:y val="-1.5754749939533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Муниципальные организации районов</c:v>
                </c:pt>
                <c:pt idx="1">
                  <c:v>Муниципальные организации поселений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0.15</c:v>
                </c:pt>
                <c:pt idx="1">
                  <c:v>1.06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16B424-92FC-8E48-A29E-89B18C643072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0E29C424-BD7B-B243-AA1E-F55CB21701FF}">
      <dgm:prSet phldrT="[Текст]" custT="1"/>
      <dgm:spPr/>
      <dgm:t>
        <a:bodyPr/>
        <a:lstStyle/>
        <a:p>
          <a:r>
            <a:rPr lang="ru-RU" sz="1300" dirty="0" smtClean="0"/>
            <a:t>Констатация наиболее распространенных проблем</a:t>
          </a:r>
          <a:endParaRPr lang="ru-RU" sz="1300" dirty="0"/>
        </a:p>
      </dgm:t>
    </dgm:pt>
    <dgm:pt modelId="{4029ACA2-9030-5A4D-80E6-8AF7049AB53F}" type="parTrans" cxnId="{210498E9-91A2-4E4E-8378-4D8A2BF14157}">
      <dgm:prSet/>
      <dgm:spPr/>
      <dgm:t>
        <a:bodyPr/>
        <a:lstStyle/>
        <a:p>
          <a:endParaRPr lang="ru-RU"/>
        </a:p>
      </dgm:t>
    </dgm:pt>
    <dgm:pt modelId="{B9948EE2-B2E8-F146-A074-608859E56C6E}" type="sibTrans" cxnId="{210498E9-91A2-4E4E-8378-4D8A2BF14157}">
      <dgm:prSet/>
      <dgm:spPr/>
      <dgm:t>
        <a:bodyPr/>
        <a:lstStyle/>
        <a:p>
          <a:endParaRPr lang="ru-RU"/>
        </a:p>
      </dgm:t>
    </dgm:pt>
    <dgm:pt modelId="{F8F0D8E2-2721-A248-BCB0-ACF912A4AEA3}">
      <dgm:prSet phldrT="[Текст]" custT="1"/>
      <dgm:spPr/>
      <dgm:t>
        <a:bodyPr/>
        <a:lstStyle/>
        <a:p>
          <a:r>
            <a:rPr lang="ru-RU" sz="1300" dirty="0" smtClean="0"/>
            <a:t>Определение направлений        по совершенствованию взаимодействия органов местного самоуправления           с органами государственной власти</a:t>
          </a:r>
          <a:endParaRPr lang="ru-RU" sz="1300" dirty="0"/>
        </a:p>
      </dgm:t>
    </dgm:pt>
    <dgm:pt modelId="{84FD5198-C93E-1742-918A-B47EEA065C3D}" type="parTrans" cxnId="{BA8E294A-D62F-7440-9682-8B35CC0A16D5}">
      <dgm:prSet/>
      <dgm:spPr/>
      <dgm:t>
        <a:bodyPr/>
        <a:lstStyle/>
        <a:p>
          <a:endParaRPr lang="ru-RU"/>
        </a:p>
      </dgm:t>
    </dgm:pt>
    <dgm:pt modelId="{99CF0342-82A9-E544-AB85-B279F4B238E1}" type="sibTrans" cxnId="{BA8E294A-D62F-7440-9682-8B35CC0A16D5}">
      <dgm:prSet/>
      <dgm:spPr/>
      <dgm:t>
        <a:bodyPr/>
        <a:lstStyle/>
        <a:p>
          <a:endParaRPr lang="ru-RU"/>
        </a:p>
      </dgm:t>
    </dgm:pt>
    <dgm:pt modelId="{EF4D2435-33CC-D94E-AA81-3B1B1D1C6F7E}">
      <dgm:prSet phldrT="[Текст]" custT="1"/>
      <dgm:spPr/>
      <dgm:t>
        <a:bodyPr/>
        <a:lstStyle/>
        <a:p>
          <a:r>
            <a:rPr lang="ru-RU" sz="1300" dirty="0" smtClean="0"/>
            <a:t>Выработка рекомендаций, направленных на улучшение деятельности органов местного самоуправления</a:t>
          </a:r>
          <a:endParaRPr lang="ru-RU" sz="1300" dirty="0"/>
        </a:p>
      </dgm:t>
    </dgm:pt>
    <dgm:pt modelId="{960A3832-AD40-554C-BF74-003786CF57AD}" type="parTrans" cxnId="{69685919-F504-0842-8B23-A3D7A027DDCD}">
      <dgm:prSet/>
      <dgm:spPr/>
      <dgm:t>
        <a:bodyPr/>
        <a:lstStyle/>
        <a:p>
          <a:endParaRPr lang="ru-RU"/>
        </a:p>
      </dgm:t>
    </dgm:pt>
    <dgm:pt modelId="{934ACB96-4DD1-8C48-88CD-D2F228339E39}" type="sibTrans" cxnId="{69685919-F504-0842-8B23-A3D7A027DDCD}">
      <dgm:prSet/>
      <dgm:spPr/>
      <dgm:t>
        <a:bodyPr/>
        <a:lstStyle/>
        <a:p>
          <a:endParaRPr lang="ru-RU"/>
        </a:p>
      </dgm:t>
    </dgm:pt>
    <dgm:pt modelId="{AA8AB00E-039F-2245-9903-E39C63B01BFE}" type="pres">
      <dgm:prSet presAssocID="{E116B424-92FC-8E48-A29E-89B18C643072}" presName="compositeShape" presStyleCnt="0">
        <dgm:presLayoutVars>
          <dgm:dir/>
          <dgm:resizeHandles/>
        </dgm:presLayoutVars>
      </dgm:prSet>
      <dgm:spPr/>
    </dgm:pt>
    <dgm:pt modelId="{CBC9A708-D1B9-5F41-8CD6-AB36E304B112}" type="pres">
      <dgm:prSet presAssocID="{E116B424-92FC-8E48-A29E-89B18C643072}" presName="pyramid" presStyleLbl="node1" presStyleIdx="0" presStyleCnt="1" custLinFactNeighborX="2000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26E35AA1-23FA-C945-B077-E314397FFCE7}" type="pres">
      <dgm:prSet presAssocID="{E116B424-92FC-8E48-A29E-89B18C643072}" presName="theList" presStyleCnt="0"/>
      <dgm:spPr/>
    </dgm:pt>
    <dgm:pt modelId="{9F41E49F-ED5D-E44B-95FE-0CE8AB86CA5B}" type="pres">
      <dgm:prSet presAssocID="{0E29C424-BD7B-B243-AA1E-F55CB21701FF}" presName="aNode" presStyleLbl="fgAcc1" presStyleIdx="0" presStyleCnt="3" custLinFactY="-12846" custLinFactNeighborX="153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6E7D1-B158-BC4E-97F8-12BCE0E89718}" type="pres">
      <dgm:prSet presAssocID="{0E29C424-BD7B-B243-AA1E-F55CB21701FF}" presName="aSpace" presStyleCnt="0"/>
      <dgm:spPr/>
    </dgm:pt>
    <dgm:pt modelId="{FACEBF06-887A-904E-B3F5-5139B2844883}" type="pres">
      <dgm:prSet presAssocID="{F8F0D8E2-2721-A248-BCB0-ACF912A4AEA3}" presName="aNode" presStyleLbl="fgAcc1" presStyleIdx="1" presStyleCnt="3" custScaleY="161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926CF-71B1-FE4E-9701-681B9291DD5C}" type="pres">
      <dgm:prSet presAssocID="{F8F0D8E2-2721-A248-BCB0-ACF912A4AEA3}" presName="aSpace" presStyleCnt="0"/>
      <dgm:spPr/>
    </dgm:pt>
    <dgm:pt modelId="{71D31B03-090B-FB41-B04E-EDE0AB7AC7D2}" type="pres">
      <dgm:prSet presAssocID="{EF4D2435-33CC-D94E-AA81-3B1B1D1C6F7E}" presName="aNode" presStyleLbl="fgAcc1" presStyleIdx="2" presStyleCnt="3" custLinFactY="4655" custLinFactNeighborX="3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AFC14-DAF6-CF48-AE16-2F6C976B42AD}" type="pres">
      <dgm:prSet presAssocID="{EF4D2435-33CC-D94E-AA81-3B1B1D1C6F7E}" presName="aSpace" presStyleCnt="0"/>
      <dgm:spPr/>
    </dgm:pt>
  </dgm:ptLst>
  <dgm:cxnLst>
    <dgm:cxn modelId="{210498E9-91A2-4E4E-8378-4D8A2BF14157}" srcId="{E116B424-92FC-8E48-A29E-89B18C643072}" destId="{0E29C424-BD7B-B243-AA1E-F55CB21701FF}" srcOrd="0" destOrd="0" parTransId="{4029ACA2-9030-5A4D-80E6-8AF7049AB53F}" sibTransId="{B9948EE2-B2E8-F146-A074-608859E56C6E}"/>
    <dgm:cxn modelId="{BA8E294A-D62F-7440-9682-8B35CC0A16D5}" srcId="{E116B424-92FC-8E48-A29E-89B18C643072}" destId="{F8F0D8E2-2721-A248-BCB0-ACF912A4AEA3}" srcOrd="1" destOrd="0" parTransId="{84FD5198-C93E-1742-918A-B47EEA065C3D}" sibTransId="{99CF0342-82A9-E544-AB85-B279F4B238E1}"/>
    <dgm:cxn modelId="{EEBCB4EA-4438-4147-BB10-D2D9D4D0A780}" type="presOf" srcId="{0E29C424-BD7B-B243-AA1E-F55CB21701FF}" destId="{9F41E49F-ED5D-E44B-95FE-0CE8AB86CA5B}" srcOrd="0" destOrd="0" presId="urn:microsoft.com/office/officeart/2005/8/layout/pyramid2"/>
    <dgm:cxn modelId="{BA35994E-F2E7-5E48-A6A9-EF29DB12B7CF}" type="presOf" srcId="{F8F0D8E2-2721-A248-BCB0-ACF912A4AEA3}" destId="{FACEBF06-887A-904E-B3F5-5139B2844883}" srcOrd="0" destOrd="0" presId="urn:microsoft.com/office/officeart/2005/8/layout/pyramid2"/>
    <dgm:cxn modelId="{69685919-F504-0842-8B23-A3D7A027DDCD}" srcId="{E116B424-92FC-8E48-A29E-89B18C643072}" destId="{EF4D2435-33CC-D94E-AA81-3B1B1D1C6F7E}" srcOrd="2" destOrd="0" parTransId="{960A3832-AD40-554C-BF74-003786CF57AD}" sibTransId="{934ACB96-4DD1-8C48-88CD-D2F228339E39}"/>
    <dgm:cxn modelId="{A27AA219-DEE4-0346-943B-7E5B2203E7E0}" type="presOf" srcId="{EF4D2435-33CC-D94E-AA81-3B1B1D1C6F7E}" destId="{71D31B03-090B-FB41-B04E-EDE0AB7AC7D2}" srcOrd="0" destOrd="0" presId="urn:microsoft.com/office/officeart/2005/8/layout/pyramid2"/>
    <dgm:cxn modelId="{8ED2C29C-2133-5D4B-A248-6B82F9D5B5A2}" type="presOf" srcId="{E116B424-92FC-8E48-A29E-89B18C643072}" destId="{AA8AB00E-039F-2245-9903-E39C63B01BFE}" srcOrd="0" destOrd="0" presId="urn:microsoft.com/office/officeart/2005/8/layout/pyramid2"/>
    <dgm:cxn modelId="{769848F8-7004-2446-BEA1-51ED827443E7}" type="presParOf" srcId="{AA8AB00E-039F-2245-9903-E39C63B01BFE}" destId="{CBC9A708-D1B9-5F41-8CD6-AB36E304B112}" srcOrd="0" destOrd="0" presId="urn:microsoft.com/office/officeart/2005/8/layout/pyramid2"/>
    <dgm:cxn modelId="{3211385D-E678-B947-9F02-321B854AE58F}" type="presParOf" srcId="{AA8AB00E-039F-2245-9903-E39C63B01BFE}" destId="{26E35AA1-23FA-C945-B077-E314397FFCE7}" srcOrd="1" destOrd="0" presId="urn:microsoft.com/office/officeart/2005/8/layout/pyramid2"/>
    <dgm:cxn modelId="{87C397B5-BF6F-544F-A8E6-8EE6F94587BE}" type="presParOf" srcId="{26E35AA1-23FA-C945-B077-E314397FFCE7}" destId="{9F41E49F-ED5D-E44B-95FE-0CE8AB86CA5B}" srcOrd="0" destOrd="0" presId="urn:microsoft.com/office/officeart/2005/8/layout/pyramid2"/>
    <dgm:cxn modelId="{AD10FA6C-9918-7E43-AD54-8E5909EF68CE}" type="presParOf" srcId="{26E35AA1-23FA-C945-B077-E314397FFCE7}" destId="{1496E7D1-B158-BC4E-97F8-12BCE0E89718}" srcOrd="1" destOrd="0" presId="urn:microsoft.com/office/officeart/2005/8/layout/pyramid2"/>
    <dgm:cxn modelId="{BB5D440B-68C5-7240-B70A-86BD26FF328E}" type="presParOf" srcId="{26E35AA1-23FA-C945-B077-E314397FFCE7}" destId="{FACEBF06-887A-904E-B3F5-5139B2844883}" srcOrd="2" destOrd="0" presId="urn:microsoft.com/office/officeart/2005/8/layout/pyramid2"/>
    <dgm:cxn modelId="{6535CBC9-8A03-424E-AFE2-BA9C0F077536}" type="presParOf" srcId="{26E35AA1-23FA-C945-B077-E314397FFCE7}" destId="{0CF926CF-71B1-FE4E-9701-681B9291DD5C}" srcOrd="3" destOrd="0" presId="urn:microsoft.com/office/officeart/2005/8/layout/pyramid2"/>
    <dgm:cxn modelId="{9186AFAB-5EB8-2049-ABE1-49E89361CAA1}" type="presParOf" srcId="{26E35AA1-23FA-C945-B077-E314397FFCE7}" destId="{71D31B03-090B-FB41-B04E-EDE0AB7AC7D2}" srcOrd="4" destOrd="0" presId="urn:microsoft.com/office/officeart/2005/8/layout/pyramid2"/>
    <dgm:cxn modelId="{CE6A4843-E100-2D4D-B2EB-39B2A621C37A}" type="presParOf" srcId="{26E35AA1-23FA-C945-B077-E314397FFCE7}" destId="{C50AFC14-DAF6-CF48-AE16-2F6C976B42A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C71B81-D1DA-F543-A91D-B1831D94EB4F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01783E81-2AC8-204C-8671-08EFE462A48A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Выполнение установки Губернатора Самарской области об исполнении органами местного самоуправления целевых соглашений</a:t>
          </a:r>
          <a:endParaRPr lang="ru-RU" dirty="0">
            <a:solidFill>
              <a:srgbClr val="000000"/>
            </a:solidFill>
          </a:endParaRPr>
        </a:p>
      </dgm:t>
    </dgm:pt>
    <dgm:pt modelId="{AA36FEF0-0260-C44F-A924-1966A65539DE}" type="parTrans" cxnId="{4058FB78-7410-CA44-AABA-05D183B3C4C9}">
      <dgm:prSet/>
      <dgm:spPr/>
      <dgm:t>
        <a:bodyPr/>
        <a:lstStyle/>
        <a:p>
          <a:endParaRPr lang="ru-RU"/>
        </a:p>
      </dgm:t>
    </dgm:pt>
    <dgm:pt modelId="{E2C34420-FD5F-E645-80CB-1316134AB9C2}" type="sibTrans" cxnId="{4058FB78-7410-CA44-AABA-05D183B3C4C9}">
      <dgm:prSet/>
      <dgm:spPr/>
      <dgm:t>
        <a:bodyPr/>
        <a:lstStyle/>
        <a:p>
          <a:endParaRPr lang="ru-RU"/>
        </a:p>
      </dgm:t>
    </dgm:pt>
    <dgm:pt modelId="{E75A2AC1-BBDD-A64E-9E18-6169A4F14B17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200" dirty="0" smtClean="0">
              <a:solidFill>
                <a:srgbClr val="000000"/>
              </a:solidFill>
            </a:rPr>
            <a:t>Отраслевые форматы взаимодействия </a:t>
          </a:r>
          <a:endParaRPr lang="ru-RU" sz="1200" dirty="0">
            <a:solidFill>
              <a:srgbClr val="000000"/>
            </a:solidFill>
          </a:endParaRPr>
        </a:p>
      </dgm:t>
    </dgm:pt>
    <dgm:pt modelId="{BBDC7E5E-E7EA-F142-BCEA-A115973F8200}" type="parTrans" cxnId="{22B8FD13-064F-4348-8E27-536C12AB32AA}">
      <dgm:prSet/>
      <dgm:spPr/>
      <dgm:t>
        <a:bodyPr/>
        <a:lstStyle/>
        <a:p>
          <a:endParaRPr lang="ru-RU"/>
        </a:p>
      </dgm:t>
    </dgm:pt>
    <dgm:pt modelId="{D6C4A423-D421-8D4C-A06D-71307D685F5A}" type="sibTrans" cxnId="{22B8FD13-064F-4348-8E27-536C12AB32AA}">
      <dgm:prSet/>
      <dgm:spPr/>
      <dgm:t>
        <a:bodyPr/>
        <a:lstStyle/>
        <a:p>
          <a:endParaRPr lang="ru-RU"/>
        </a:p>
      </dgm:t>
    </dgm:pt>
    <dgm:pt modelId="{8A6EE65F-E823-5B4F-BAF6-78E767B0ECFF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200" dirty="0" smtClean="0">
              <a:solidFill>
                <a:srgbClr val="000000"/>
              </a:solidFill>
            </a:rPr>
            <a:t>Повседневные коммуникации и целевая подготовка специалистов</a:t>
          </a:r>
          <a:r>
            <a:rPr lang="ru-RU" sz="1100" dirty="0" smtClean="0"/>
            <a:t> </a:t>
          </a:r>
          <a:endParaRPr lang="ru-RU" sz="1100" dirty="0"/>
        </a:p>
      </dgm:t>
    </dgm:pt>
    <dgm:pt modelId="{9F2B0A6E-A31E-DA4E-BA81-CDB145F7868A}" type="parTrans" cxnId="{EE4181DD-AF18-7D49-A326-9B45FFC85918}">
      <dgm:prSet/>
      <dgm:spPr/>
      <dgm:t>
        <a:bodyPr/>
        <a:lstStyle/>
        <a:p>
          <a:endParaRPr lang="ru-RU"/>
        </a:p>
      </dgm:t>
    </dgm:pt>
    <dgm:pt modelId="{3073EFE0-8440-AC49-95F9-16BBF17F72B9}" type="sibTrans" cxnId="{EE4181DD-AF18-7D49-A326-9B45FFC85918}">
      <dgm:prSet/>
      <dgm:spPr/>
      <dgm:t>
        <a:bodyPr/>
        <a:lstStyle/>
        <a:p>
          <a:endParaRPr lang="ru-RU"/>
        </a:p>
      </dgm:t>
    </dgm:pt>
    <dgm:pt modelId="{59208A8F-68D1-E947-B003-5CD2902AFB3F}" type="pres">
      <dgm:prSet presAssocID="{0DC71B81-D1DA-F543-A91D-B1831D94EB4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CD60394-56A9-DB40-AEFA-BC63C7A16F30}" type="pres">
      <dgm:prSet presAssocID="{01783E81-2AC8-204C-8671-08EFE462A48A}" presName="gear1" presStyleLbl="node1" presStyleIdx="0" presStyleCnt="3" custLinFactNeighborX="24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5B881-2BB6-7043-9F6A-91F574E98A9C}" type="pres">
      <dgm:prSet presAssocID="{01783E81-2AC8-204C-8671-08EFE462A48A}" presName="gear1srcNode" presStyleLbl="node1" presStyleIdx="0" presStyleCnt="3"/>
      <dgm:spPr/>
      <dgm:t>
        <a:bodyPr/>
        <a:lstStyle/>
        <a:p>
          <a:endParaRPr lang="ru-RU"/>
        </a:p>
      </dgm:t>
    </dgm:pt>
    <dgm:pt modelId="{DC084E61-0B9C-9349-BDA0-023BC07C1114}" type="pres">
      <dgm:prSet presAssocID="{01783E81-2AC8-204C-8671-08EFE462A48A}" presName="gear1dstNode" presStyleLbl="node1" presStyleIdx="0" presStyleCnt="3"/>
      <dgm:spPr/>
      <dgm:t>
        <a:bodyPr/>
        <a:lstStyle/>
        <a:p>
          <a:endParaRPr lang="ru-RU"/>
        </a:p>
      </dgm:t>
    </dgm:pt>
    <dgm:pt modelId="{D382620B-853F-464E-9E82-7CD8905CD6D3}" type="pres">
      <dgm:prSet presAssocID="{E75A2AC1-BBDD-A64E-9E18-6169A4F14B17}" presName="gear2" presStyleLbl="node1" presStyleIdx="1" presStyleCnt="3" custScaleX="112573" custScaleY="1069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96A06-8F82-2C48-BDE9-84F6051C8356}" type="pres">
      <dgm:prSet presAssocID="{E75A2AC1-BBDD-A64E-9E18-6169A4F14B17}" presName="gear2srcNode" presStyleLbl="node1" presStyleIdx="1" presStyleCnt="3"/>
      <dgm:spPr/>
      <dgm:t>
        <a:bodyPr/>
        <a:lstStyle/>
        <a:p>
          <a:endParaRPr lang="ru-RU"/>
        </a:p>
      </dgm:t>
    </dgm:pt>
    <dgm:pt modelId="{FCE4DEF5-7D4E-004E-9D28-9F48EFD67077}" type="pres">
      <dgm:prSet presAssocID="{E75A2AC1-BBDD-A64E-9E18-6169A4F14B17}" presName="gear2dstNode" presStyleLbl="node1" presStyleIdx="1" presStyleCnt="3"/>
      <dgm:spPr/>
      <dgm:t>
        <a:bodyPr/>
        <a:lstStyle/>
        <a:p>
          <a:endParaRPr lang="ru-RU"/>
        </a:p>
      </dgm:t>
    </dgm:pt>
    <dgm:pt modelId="{2B0A36FA-94BD-9C49-A63A-DAB352EA9BAE}" type="pres">
      <dgm:prSet presAssocID="{8A6EE65F-E823-5B4F-BAF6-78E767B0ECFF}" presName="gear3" presStyleLbl="node1" presStyleIdx="2" presStyleCnt="3"/>
      <dgm:spPr/>
      <dgm:t>
        <a:bodyPr/>
        <a:lstStyle/>
        <a:p>
          <a:endParaRPr lang="ru-RU"/>
        </a:p>
      </dgm:t>
    </dgm:pt>
    <dgm:pt modelId="{A55743C8-01C6-2B4C-8B30-37F98CC193AC}" type="pres">
      <dgm:prSet presAssocID="{8A6EE65F-E823-5B4F-BAF6-78E767B0ECF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284FA-6D7F-764E-9E10-85A10FB74237}" type="pres">
      <dgm:prSet presAssocID="{8A6EE65F-E823-5B4F-BAF6-78E767B0ECFF}" presName="gear3srcNode" presStyleLbl="node1" presStyleIdx="2" presStyleCnt="3"/>
      <dgm:spPr/>
      <dgm:t>
        <a:bodyPr/>
        <a:lstStyle/>
        <a:p>
          <a:endParaRPr lang="ru-RU"/>
        </a:p>
      </dgm:t>
    </dgm:pt>
    <dgm:pt modelId="{E71A3825-22F8-2A4D-8B50-944EE0342904}" type="pres">
      <dgm:prSet presAssocID="{8A6EE65F-E823-5B4F-BAF6-78E767B0ECFF}" presName="gear3dstNode" presStyleLbl="node1" presStyleIdx="2" presStyleCnt="3"/>
      <dgm:spPr/>
      <dgm:t>
        <a:bodyPr/>
        <a:lstStyle/>
        <a:p>
          <a:endParaRPr lang="ru-RU"/>
        </a:p>
      </dgm:t>
    </dgm:pt>
    <dgm:pt modelId="{90B701AD-19D0-1F44-91C7-C6902109355A}" type="pres">
      <dgm:prSet presAssocID="{E2C34420-FD5F-E645-80CB-1316134AB9C2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B5C466A8-5CF0-2F46-824D-20362AAFEB9D}" type="pres">
      <dgm:prSet presAssocID="{D6C4A423-D421-8D4C-A06D-71307D685F5A}" presName="connector2" presStyleLbl="sibTrans2D1" presStyleIdx="1" presStyleCnt="3" custLinFactNeighborX="-10629" custLinFactNeighborY="-1518"/>
      <dgm:spPr/>
      <dgm:t>
        <a:bodyPr/>
        <a:lstStyle/>
        <a:p>
          <a:endParaRPr lang="ru-RU"/>
        </a:p>
      </dgm:t>
    </dgm:pt>
    <dgm:pt modelId="{E3D70FBF-1C8B-D648-A845-A7EAB96D565A}" type="pres">
      <dgm:prSet presAssocID="{3073EFE0-8440-AC49-95F9-16BBF17F72B9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1733C81-30AD-384D-BFB7-B4D3CA73DCA3}" type="presOf" srcId="{01783E81-2AC8-204C-8671-08EFE462A48A}" destId="{DC084E61-0B9C-9349-BDA0-023BC07C1114}" srcOrd="2" destOrd="0" presId="urn:microsoft.com/office/officeart/2005/8/layout/gear1"/>
    <dgm:cxn modelId="{D6EF2C9D-DFC9-3740-A609-E46D2616877C}" type="presOf" srcId="{E75A2AC1-BBDD-A64E-9E18-6169A4F14B17}" destId="{7D996A06-8F82-2C48-BDE9-84F6051C8356}" srcOrd="1" destOrd="0" presId="urn:microsoft.com/office/officeart/2005/8/layout/gear1"/>
    <dgm:cxn modelId="{3BD65A38-D3E9-8849-89EE-B4C7AEAFE863}" type="presOf" srcId="{01783E81-2AC8-204C-8671-08EFE462A48A}" destId="{7CD60394-56A9-DB40-AEFA-BC63C7A16F30}" srcOrd="0" destOrd="0" presId="urn:microsoft.com/office/officeart/2005/8/layout/gear1"/>
    <dgm:cxn modelId="{CA82B689-2791-374B-A90F-FF18B531D74C}" type="presOf" srcId="{8A6EE65F-E823-5B4F-BAF6-78E767B0ECFF}" destId="{8B6284FA-6D7F-764E-9E10-85A10FB74237}" srcOrd="2" destOrd="0" presId="urn:microsoft.com/office/officeart/2005/8/layout/gear1"/>
    <dgm:cxn modelId="{D6173ECE-BC20-5049-AAD2-19FFCE9A4986}" type="presOf" srcId="{8A6EE65F-E823-5B4F-BAF6-78E767B0ECFF}" destId="{E71A3825-22F8-2A4D-8B50-944EE0342904}" srcOrd="3" destOrd="0" presId="urn:microsoft.com/office/officeart/2005/8/layout/gear1"/>
    <dgm:cxn modelId="{8C8E3ACF-85BD-2647-9242-9A53D22C1B31}" type="presOf" srcId="{8A6EE65F-E823-5B4F-BAF6-78E767B0ECFF}" destId="{2B0A36FA-94BD-9C49-A63A-DAB352EA9BAE}" srcOrd="0" destOrd="0" presId="urn:microsoft.com/office/officeart/2005/8/layout/gear1"/>
    <dgm:cxn modelId="{4058FB78-7410-CA44-AABA-05D183B3C4C9}" srcId="{0DC71B81-D1DA-F543-A91D-B1831D94EB4F}" destId="{01783E81-2AC8-204C-8671-08EFE462A48A}" srcOrd="0" destOrd="0" parTransId="{AA36FEF0-0260-C44F-A924-1966A65539DE}" sibTransId="{E2C34420-FD5F-E645-80CB-1316134AB9C2}"/>
    <dgm:cxn modelId="{5BED20CE-F593-1A40-8D12-8167840FFD9E}" type="presOf" srcId="{3073EFE0-8440-AC49-95F9-16BBF17F72B9}" destId="{E3D70FBF-1C8B-D648-A845-A7EAB96D565A}" srcOrd="0" destOrd="0" presId="urn:microsoft.com/office/officeart/2005/8/layout/gear1"/>
    <dgm:cxn modelId="{A73D106F-3F37-8644-8A34-FF3011F859C7}" type="presOf" srcId="{E2C34420-FD5F-E645-80CB-1316134AB9C2}" destId="{90B701AD-19D0-1F44-91C7-C6902109355A}" srcOrd="0" destOrd="0" presId="urn:microsoft.com/office/officeart/2005/8/layout/gear1"/>
    <dgm:cxn modelId="{22B8FD13-064F-4348-8E27-536C12AB32AA}" srcId="{0DC71B81-D1DA-F543-A91D-B1831D94EB4F}" destId="{E75A2AC1-BBDD-A64E-9E18-6169A4F14B17}" srcOrd="1" destOrd="0" parTransId="{BBDC7E5E-E7EA-F142-BCEA-A115973F8200}" sibTransId="{D6C4A423-D421-8D4C-A06D-71307D685F5A}"/>
    <dgm:cxn modelId="{B3B6B058-878A-7F4B-BC99-41279231255F}" type="presOf" srcId="{0DC71B81-D1DA-F543-A91D-B1831D94EB4F}" destId="{59208A8F-68D1-E947-B003-5CD2902AFB3F}" srcOrd="0" destOrd="0" presId="urn:microsoft.com/office/officeart/2005/8/layout/gear1"/>
    <dgm:cxn modelId="{C04FF793-139E-864A-8B46-F9541D353D5B}" type="presOf" srcId="{E75A2AC1-BBDD-A64E-9E18-6169A4F14B17}" destId="{D382620B-853F-464E-9E82-7CD8905CD6D3}" srcOrd="0" destOrd="0" presId="urn:microsoft.com/office/officeart/2005/8/layout/gear1"/>
    <dgm:cxn modelId="{A7423D8F-C446-F64F-B7B6-12BFFE6F97BB}" type="presOf" srcId="{8A6EE65F-E823-5B4F-BAF6-78E767B0ECFF}" destId="{A55743C8-01C6-2B4C-8B30-37F98CC193AC}" srcOrd="1" destOrd="0" presId="urn:microsoft.com/office/officeart/2005/8/layout/gear1"/>
    <dgm:cxn modelId="{AAC13018-AAA1-7B49-ACB8-F52493E7AFCE}" type="presOf" srcId="{E75A2AC1-BBDD-A64E-9E18-6169A4F14B17}" destId="{FCE4DEF5-7D4E-004E-9D28-9F48EFD67077}" srcOrd="2" destOrd="0" presId="urn:microsoft.com/office/officeart/2005/8/layout/gear1"/>
    <dgm:cxn modelId="{233100F2-2028-864A-872D-1CD0BA92C751}" type="presOf" srcId="{01783E81-2AC8-204C-8671-08EFE462A48A}" destId="{4715B881-2BB6-7043-9F6A-91F574E98A9C}" srcOrd="1" destOrd="0" presId="urn:microsoft.com/office/officeart/2005/8/layout/gear1"/>
    <dgm:cxn modelId="{16173DF3-6D4A-ED4F-933E-D618105F9A70}" type="presOf" srcId="{D6C4A423-D421-8D4C-A06D-71307D685F5A}" destId="{B5C466A8-5CF0-2F46-824D-20362AAFEB9D}" srcOrd="0" destOrd="0" presId="urn:microsoft.com/office/officeart/2005/8/layout/gear1"/>
    <dgm:cxn modelId="{EE4181DD-AF18-7D49-A326-9B45FFC85918}" srcId="{0DC71B81-D1DA-F543-A91D-B1831D94EB4F}" destId="{8A6EE65F-E823-5B4F-BAF6-78E767B0ECFF}" srcOrd="2" destOrd="0" parTransId="{9F2B0A6E-A31E-DA4E-BA81-CDB145F7868A}" sibTransId="{3073EFE0-8440-AC49-95F9-16BBF17F72B9}"/>
    <dgm:cxn modelId="{7B535B9C-AA37-F043-8481-37A76182CFEC}" type="presParOf" srcId="{59208A8F-68D1-E947-B003-5CD2902AFB3F}" destId="{7CD60394-56A9-DB40-AEFA-BC63C7A16F30}" srcOrd="0" destOrd="0" presId="urn:microsoft.com/office/officeart/2005/8/layout/gear1"/>
    <dgm:cxn modelId="{D105843D-0812-4E4B-BFF8-4C543786FC40}" type="presParOf" srcId="{59208A8F-68D1-E947-B003-5CD2902AFB3F}" destId="{4715B881-2BB6-7043-9F6A-91F574E98A9C}" srcOrd="1" destOrd="0" presId="urn:microsoft.com/office/officeart/2005/8/layout/gear1"/>
    <dgm:cxn modelId="{BD15A5C8-8C50-0F41-B505-D166F51B33CC}" type="presParOf" srcId="{59208A8F-68D1-E947-B003-5CD2902AFB3F}" destId="{DC084E61-0B9C-9349-BDA0-023BC07C1114}" srcOrd="2" destOrd="0" presId="urn:microsoft.com/office/officeart/2005/8/layout/gear1"/>
    <dgm:cxn modelId="{5DDA1953-72F8-7048-9DC7-97BE9DEAB546}" type="presParOf" srcId="{59208A8F-68D1-E947-B003-5CD2902AFB3F}" destId="{D382620B-853F-464E-9E82-7CD8905CD6D3}" srcOrd="3" destOrd="0" presId="urn:microsoft.com/office/officeart/2005/8/layout/gear1"/>
    <dgm:cxn modelId="{48F172B8-8AB4-3B4F-AAEA-DF8EE07F0267}" type="presParOf" srcId="{59208A8F-68D1-E947-B003-5CD2902AFB3F}" destId="{7D996A06-8F82-2C48-BDE9-84F6051C8356}" srcOrd="4" destOrd="0" presId="urn:microsoft.com/office/officeart/2005/8/layout/gear1"/>
    <dgm:cxn modelId="{C0360A62-AF63-624E-8C88-E460D86CF724}" type="presParOf" srcId="{59208A8F-68D1-E947-B003-5CD2902AFB3F}" destId="{FCE4DEF5-7D4E-004E-9D28-9F48EFD67077}" srcOrd="5" destOrd="0" presId="urn:microsoft.com/office/officeart/2005/8/layout/gear1"/>
    <dgm:cxn modelId="{90CB2FB0-D066-E345-B72B-95FCCE42AB53}" type="presParOf" srcId="{59208A8F-68D1-E947-B003-5CD2902AFB3F}" destId="{2B0A36FA-94BD-9C49-A63A-DAB352EA9BAE}" srcOrd="6" destOrd="0" presId="urn:microsoft.com/office/officeart/2005/8/layout/gear1"/>
    <dgm:cxn modelId="{5F88EA19-5A48-1B45-AC18-F14F1D62297D}" type="presParOf" srcId="{59208A8F-68D1-E947-B003-5CD2902AFB3F}" destId="{A55743C8-01C6-2B4C-8B30-37F98CC193AC}" srcOrd="7" destOrd="0" presId="urn:microsoft.com/office/officeart/2005/8/layout/gear1"/>
    <dgm:cxn modelId="{0AC3D202-5A2C-0849-B484-04C383D42609}" type="presParOf" srcId="{59208A8F-68D1-E947-B003-5CD2902AFB3F}" destId="{8B6284FA-6D7F-764E-9E10-85A10FB74237}" srcOrd="8" destOrd="0" presId="urn:microsoft.com/office/officeart/2005/8/layout/gear1"/>
    <dgm:cxn modelId="{297CD998-E1A2-0C4A-81DB-087D64524125}" type="presParOf" srcId="{59208A8F-68D1-E947-B003-5CD2902AFB3F}" destId="{E71A3825-22F8-2A4D-8B50-944EE0342904}" srcOrd="9" destOrd="0" presId="urn:microsoft.com/office/officeart/2005/8/layout/gear1"/>
    <dgm:cxn modelId="{E1A02085-60D9-0949-8F0B-3783B5F22B6D}" type="presParOf" srcId="{59208A8F-68D1-E947-B003-5CD2902AFB3F}" destId="{90B701AD-19D0-1F44-91C7-C6902109355A}" srcOrd="10" destOrd="0" presId="urn:microsoft.com/office/officeart/2005/8/layout/gear1"/>
    <dgm:cxn modelId="{A038C75F-D9AB-4F48-A633-6A648D959F00}" type="presParOf" srcId="{59208A8F-68D1-E947-B003-5CD2902AFB3F}" destId="{B5C466A8-5CF0-2F46-824D-20362AAFEB9D}" srcOrd="11" destOrd="0" presId="urn:microsoft.com/office/officeart/2005/8/layout/gear1"/>
    <dgm:cxn modelId="{33FCD1F2-C4D6-6349-A053-5ECFFC299390}" type="presParOf" srcId="{59208A8F-68D1-E947-B003-5CD2902AFB3F}" destId="{E3D70FBF-1C8B-D648-A845-A7EAB96D565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9A708-D1B9-5F41-8CD6-AB36E304B112}">
      <dsp:nvSpPr>
        <dsp:cNvPr id="0" name=""/>
        <dsp:cNvSpPr/>
      </dsp:nvSpPr>
      <dsp:spPr>
        <a:xfrm>
          <a:off x="792479" y="0"/>
          <a:ext cx="4064000" cy="4064000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41E49F-ED5D-E44B-95FE-0CE8AB86CA5B}">
      <dsp:nvSpPr>
        <dsp:cNvPr id="0" name=""/>
        <dsp:cNvSpPr/>
      </dsp:nvSpPr>
      <dsp:spPr>
        <a:xfrm>
          <a:off x="2783827" y="200418"/>
          <a:ext cx="2641600" cy="8143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Констатация наиболее распространенных проблем</a:t>
          </a:r>
          <a:endParaRPr lang="ru-RU" sz="1300" kern="1200" dirty="0"/>
        </a:p>
      </dsp:txBody>
      <dsp:txXfrm>
        <a:off x="2823582" y="240173"/>
        <a:ext cx="2562090" cy="734877"/>
      </dsp:txXfrm>
    </dsp:sp>
    <dsp:sp modelId="{FACEBF06-887A-904E-B3F5-5139B2844883}">
      <dsp:nvSpPr>
        <dsp:cNvPr id="0" name=""/>
        <dsp:cNvSpPr/>
      </dsp:nvSpPr>
      <dsp:spPr>
        <a:xfrm>
          <a:off x="2743199" y="1323018"/>
          <a:ext cx="2641600" cy="1316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Определение направлений        по совершенствованию взаимодействия органов местного самоуправления           с органами государственной власти</a:t>
          </a:r>
          <a:endParaRPr lang="ru-RU" sz="1300" kern="1200" dirty="0"/>
        </a:p>
      </dsp:txBody>
      <dsp:txXfrm>
        <a:off x="2807449" y="1387268"/>
        <a:ext cx="2513100" cy="1187664"/>
      </dsp:txXfrm>
    </dsp:sp>
    <dsp:sp modelId="{71D31B03-090B-FB41-B04E-EDE0AB7AC7D2}">
      <dsp:nvSpPr>
        <dsp:cNvPr id="0" name=""/>
        <dsp:cNvSpPr/>
      </dsp:nvSpPr>
      <dsp:spPr>
        <a:xfrm>
          <a:off x="2753370" y="2880689"/>
          <a:ext cx="2641600" cy="8143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Выработка рекомендаций, направленных на улучшение деятельности органов местного самоуправления</a:t>
          </a:r>
          <a:endParaRPr lang="ru-RU" sz="1300" kern="1200" dirty="0"/>
        </a:p>
      </dsp:txBody>
      <dsp:txXfrm>
        <a:off x="2793125" y="2920444"/>
        <a:ext cx="2562090" cy="734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60394-56A9-DB40-AEFA-BC63C7A16F30}">
      <dsp:nvSpPr>
        <dsp:cNvPr id="0" name=""/>
        <dsp:cNvSpPr/>
      </dsp:nvSpPr>
      <dsp:spPr>
        <a:xfrm>
          <a:off x="3462010" y="2354580"/>
          <a:ext cx="2877820" cy="2877820"/>
        </a:xfrm>
        <a:prstGeom prst="gear9">
          <a:avLst/>
        </a:prstGeom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0000"/>
              </a:solidFill>
            </a:rPr>
            <a:t>Выполнение установки Губернатора Самарской области об исполнении органами местного самоуправления целевых соглашений</a:t>
          </a:r>
          <a:endParaRPr lang="ru-RU" sz="1300" kern="1200" dirty="0">
            <a:solidFill>
              <a:srgbClr val="000000"/>
            </a:solidFill>
          </a:endParaRPr>
        </a:p>
      </dsp:txBody>
      <dsp:txXfrm>
        <a:off x="4040580" y="3028696"/>
        <a:ext cx="1720680" cy="1479259"/>
      </dsp:txXfrm>
    </dsp:sp>
    <dsp:sp modelId="{D382620B-853F-464E-9E82-7CD8905CD6D3}">
      <dsp:nvSpPr>
        <dsp:cNvPr id="0" name=""/>
        <dsp:cNvSpPr/>
      </dsp:nvSpPr>
      <dsp:spPr>
        <a:xfrm>
          <a:off x="1584958" y="1601219"/>
          <a:ext cx="2356107" cy="2239257"/>
        </a:xfrm>
        <a:prstGeom prst="gear6">
          <a:avLst/>
        </a:prstGeom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0000"/>
              </a:solidFill>
            </a:rPr>
            <a:t>Отраслевые форматы взаимодействия </a:t>
          </a:r>
          <a:endParaRPr lang="ru-RU" sz="1200" kern="1200" dirty="0">
            <a:solidFill>
              <a:srgbClr val="000000"/>
            </a:solidFill>
          </a:endParaRPr>
        </a:p>
      </dsp:txBody>
      <dsp:txXfrm>
        <a:off x="2165683" y="2168366"/>
        <a:ext cx="1194657" cy="1104963"/>
      </dsp:txXfrm>
    </dsp:sp>
    <dsp:sp modelId="{2B0A36FA-94BD-9C49-A63A-DAB352EA9BAE}">
      <dsp:nvSpPr>
        <dsp:cNvPr id="0" name=""/>
        <dsp:cNvSpPr/>
      </dsp:nvSpPr>
      <dsp:spPr>
        <a:xfrm rot="20700000">
          <a:off x="2888803" y="230439"/>
          <a:ext cx="2050673" cy="2050673"/>
        </a:xfrm>
        <a:prstGeom prst="gear6">
          <a:avLst/>
        </a:prstGeom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0000"/>
              </a:solidFill>
            </a:rPr>
            <a:t>Повседневные коммуникации и целевая подготовка специалистов</a:t>
          </a:r>
          <a:r>
            <a:rPr lang="ru-RU" sz="1100" kern="1200" dirty="0" smtClean="0"/>
            <a:t> </a:t>
          </a:r>
          <a:endParaRPr lang="ru-RU" sz="1100" kern="1200" dirty="0"/>
        </a:p>
      </dsp:txBody>
      <dsp:txXfrm rot="-20700000">
        <a:off x="3338576" y="680211"/>
        <a:ext cx="1151128" cy="1151128"/>
      </dsp:txXfrm>
    </dsp:sp>
    <dsp:sp modelId="{90B701AD-19D0-1F44-91C7-C6902109355A}">
      <dsp:nvSpPr>
        <dsp:cNvPr id="0" name=""/>
        <dsp:cNvSpPr/>
      </dsp:nvSpPr>
      <dsp:spPr>
        <a:xfrm>
          <a:off x="3181179" y="1913714"/>
          <a:ext cx="3683609" cy="3683609"/>
        </a:xfrm>
        <a:prstGeom prst="circularArrow">
          <a:avLst>
            <a:gd name="adj1" fmla="val 4687"/>
            <a:gd name="adj2" fmla="val 299029"/>
            <a:gd name="adj3" fmla="val 2536411"/>
            <a:gd name="adj4" fmla="val 15818334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C466A8-5CF0-2F46-824D-20362AAFEB9D}">
      <dsp:nvSpPr>
        <dsp:cNvPr id="0" name=""/>
        <dsp:cNvSpPr/>
      </dsp:nvSpPr>
      <dsp:spPr>
        <a:xfrm>
          <a:off x="1061401" y="1166192"/>
          <a:ext cx="2676372" cy="26763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D70FBF-1C8B-D648-A845-A7EAB96D565A}">
      <dsp:nvSpPr>
        <dsp:cNvPr id="0" name=""/>
        <dsp:cNvSpPr/>
      </dsp:nvSpPr>
      <dsp:spPr>
        <a:xfrm>
          <a:off x="2414461" y="-223190"/>
          <a:ext cx="2885668" cy="28856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80"/>
            <a:ext cx="9144000" cy="139147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7680" y="1981200"/>
            <a:ext cx="8138160" cy="2672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Доклад о состоянии и развитии 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местного самоуправления в Самарской области 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 2016 году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7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1980" y="716280"/>
            <a:ext cx="80264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Специфика Доклада                         Задачи Доклада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56372383"/>
              </p:ext>
            </p:extLst>
          </p:nvPr>
        </p:nvGraphicFramePr>
        <p:xfrm>
          <a:off x="2532380" y="16205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615440" y="1742440"/>
            <a:ext cx="2540000" cy="13766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</a:t>
            </a:r>
            <a:r>
              <a:rPr lang="ru-RU" sz="1400" dirty="0" smtClean="0">
                <a:solidFill>
                  <a:schemeClr val="tx1"/>
                </a:solidFill>
              </a:rPr>
              <a:t>ассмотрение </a:t>
            </a:r>
            <a:r>
              <a:rPr lang="ru-RU" sz="1400" dirty="0">
                <a:solidFill>
                  <a:schemeClr val="tx1"/>
                </a:solidFill>
              </a:rPr>
              <a:t>вопросов взаимодействия органов местного самоуправления с органами государственной </a:t>
            </a:r>
            <a:r>
              <a:rPr lang="ru-RU" sz="1400" dirty="0" smtClean="0">
                <a:solidFill>
                  <a:schemeClr val="tx1"/>
                </a:solidFill>
              </a:rPr>
              <a:t>власти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57653068"/>
              </p:ext>
            </p:extLst>
          </p:nvPr>
        </p:nvGraphicFramePr>
        <p:xfrm>
          <a:off x="1066800" y="1290320"/>
          <a:ext cx="730504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19100" y="345440"/>
            <a:ext cx="83820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Влияние качества взаимодействия органов местного самоуправления с органами государственной власти на эффективность муниципальной власти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0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9100" y="345440"/>
            <a:ext cx="83820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Проблема </a:t>
            </a:r>
            <a:r>
              <a:rPr lang="ru-RU" dirty="0">
                <a:solidFill>
                  <a:srgbClr val="000000"/>
                </a:solidFill>
              </a:rPr>
              <a:t>расходов местных бюджетов в связи с несвоевременным обеспечением жильём детей-</a:t>
            </a:r>
            <a:r>
              <a:rPr lang="ru-RU" dirty="0" smtClean="0">
                <a:solidFill>
                  <a:srgbClr val="000000"/>
                </a:solidFill>
              </a:rPr>
              <a:t>сирот</a:t>
            </a:r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44579045"/>
              </p:ext>
            </p:extLst>
          </p:nvPr>
        </p:nvGraphicFramePr>
        <p:xfrm>
          <a:off x="660400" y="2235200"/>
          <a:ext cx="7792720" cy="38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74320" y="1661160"/>
            <a:ext cx="1026160" cy="2946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Млн. </a:t>
            </a:r>
            <a:r>
              <a:rPr lang="ru-RU" sz="1600" dirty="0" smtClean="0">
                <a:solidFill>
                  <a:srgbClr val="000000"/>
                </a:solidFill>
              </a:rPr>
              <a:t>руб</a:t>
            </a:r>
            <a:r>
              <a:rPr lang="ru-RU" sz="1400" dirty="0" smtClean="0">
                <a:solidFill>
                  <a:srgbClr val="000000"/>
                </a:solidFill>
              </a:rPr>
              <a:t>.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3720" y="1285240"/>
            <a:ext cx="3952240" cy="7518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Общая сумма потерь местных бюджетов за 2 года – 42 млн. руб.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9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9100" y="203200"/>
            <a:ext cx="83820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Привлечение органов местного самоуправления и муниципальных учреждений к административной ответственности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02125699"/>
              </p:ext>
            </p:extLst>
          </p:nvPr>
        </p:nvGraphicFramePr>
        <p:xfrm>
          <a:off x="337820" y="1056640"/>
          <a:ext cx="5158740" cy="346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2854268"/>
              </p:ext>
            </p:extLst>
          </p:nvPr>
        </p:nvGraphicFramePr>
        <p:xfrm>
          <a:off x="4028440" y="3251200"/>
          <a:ext cx="4993640" cy="297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954372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503</TotalTime>
  <Words>153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Рм22</dc:creator>
  <cp:lastModifiedBy>Миронова Галина Викторовна</cp:lastModifiedBy>
  <cp:revision>120</cp:revision>
  <cp:lastPrinted>2016-02-02T10:30:57Z</cp:lastPrinted>
  <dcterms:created xsi:type="dcterms:W3CDTF">2015-08-12T07:06:50Z</dcterms:created>
  <dcterms:modified xsi:type="dcterms:W3CDTF">2017-08-17T09:25:37Z</dcterms:modified>
</cp:coreProperties>
</file>