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A292B"/>
    <a:srgbClr val="1D1171"/>
    <a:srgbClr val="67740A"/>
    <a:srgbClr val="AFC411"/>
    <a:srgbClr val="FFFF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28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099DD-8A7C-4F76-9F60-8324438AEA45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2352B-8299-4EA3-8269-BFDCE36D77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4399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352B-8299-4EA3-8269-BFDCE36D77D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7053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352B-8299-4EA3-8269-BFDCE36D77D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2201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352B-8299-4EA3-8269-BFDCE36D77D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189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352B-8299-4EA3-8269-BFDCE36D77D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8766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352B-8299-4EA3-8269-BFDCE36D77D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249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352B-8299-4EA3-8269-BFDCE36D77D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6839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352B-8299-4EA3-8269-BFDCE36D77D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2466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352B-8299-4EA3-8269-BFDCE36D77D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356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352B-8299-4EA3-8269-BFDCE36D77D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9544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352B-8299-4EA3-8269-BFDCE36D77D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0671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352B-8299-4EA3-8269-BFDCE36D77D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7492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352B-8299-4EA3-8269-BFDCE36D77D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7565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352B-8299-4EA3-8269-BFDCE36D77D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151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C84F-F703-4966-ACB3-2F40C46557EC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B8E7-3FC5-4862-B4B2-990E07AB4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52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C84F-F703-4966-ACB3-2F40C46557EC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B8E7-3FC5-4862-B4B2-990E07AB4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039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C84F-F703-4966-ACB3-2F40C46557EC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B8E7-3FC5-4862-B4B2-990E07AB4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101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C84F-F703-4966-ACB3-2F40C46557EC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B8E7-3FC5-4862-B4B2-990E07AB4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248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C84F-F703-4966-ACB3-2F40C46557EC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B8E7-3FC5-4862-B4B2-990E07AB4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790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C84F-F703-4966-ACB3-2F40C46557EC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B8E7-3FC5-4862-B4B2-990E07AB4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252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C84F-F703-4966-ACB3-2F40C46557EC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B8E7-3FC5-4862-B4B2-990E07AB4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686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C84F-F703-4966-ACB3-2F40C46557EC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B8E7-3FC5-4862-B4B2-990E07AB4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88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C84F-F703-4966-ACB3-2F40C46557EC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B8E7-3FC5-4862-B4B2-990E07AB4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205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C84F-F703-4966-ACB3-2F40C46557EC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B8E7-3FC5-4862-B4B2-990E07AB4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928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C84F-F703-4966-ACB3-2F40C46557EC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B8E7-3FC5-4862-B4B2-990E07AB4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583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5C84F-F703-4966-ACB3-2F40C46557EC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7B8E7-3FC5-4862-B4B2-990E07AB4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42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egorov@dzr.ranepa.ru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dzr.ranepa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910" y="145956"/>
            <a:ext cx="3272918" cy="1343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2417" y="145956"/>
            <a:ext cx="1343025" cy="1343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9031" y="526955"/>
            <a:ext cx="3371850" cy="5810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6" y="1569666"/>
            <a:ext cx="10058400" cy="58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155" y="1569661"/>
            <a:ext cx="10058400" cy="5867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16715" y="1709015"/>
            <a:ext cx="73944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6A292B"/>
                </a:solidFill>
                <a:latin typeface="Arial Black" panose="020B0A04020102020204" pitchFamily="34" charset="0"/>
              </a:rPr>
              <a:t>Проект </a:t>
            </a:r>
          </a:p>
          <a:p>
            <a:pPr algn="ctr"/>
            <a:r>
              <a:rPr lang="ru-RU" sz="2800" dirty="0" err="1" smtClean="0">
                <a:solidFill>
                  <a:srgbClr val="6A292B"/>
                </a:solidFill>
                <a:latin typeface="Arial Black" panose="020B0A04020102020204" pitchFamily="34" charset="0"/>
              </a:rPr>
              <a:t>Дискуссионно</a:t>
            </a:r>
            <a:r>
              <a:rPr lang="ru-RU" sz="2800" dirty="0" smtClean="0">
                <a:solidFill>
                  <a:srgbClr val="6A292B"/>
                </a:solidFill>
                <a:latin typeface="Arial Black" panose="020B0A04020102020204" pitchFamily="34" charset="0"/>
              </a:rPr>
              <a:t>–аналитический </a:t>
            </a:r>
          </a:p>
          <a:p>
            <a:pPr algn="ctr"/>
            <a:r>
              <a:rPr lang="ru-RU" sz="2800" dirty="0" smtClean="0">
                <a:solidFill>
                  <a:srgbClr val="6A292B"/>
                </a:solidFill>
                <a:latin typeface="Arial Black" panose="020B0A04020102020204" pitchFamily="34" charset="0"/>
              </a:rPr>
              <a:t>Клуб 2030</a:t>
            </a:r>
            <a:endParaRPr lang="ru-RU" sz="2800" dirty="0">
              <a:solidFill>
                <a:srgbClr val="6A292B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4415" y="3094010"/>
            <a:ext cx="5199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rgbClr val="1D11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площадка</a:t>
            </a:r>
            <a:endParaRPr lang="ru-RU" sz="2000" b="1" dirty="0">
              <a:solidFill>
                <a:srgbClr val="1D11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2791" y="3759182"/>
            <a:ext cx="84022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</a:t>
            </a:r>
            <a:r>
              <a:rPr lang="ru-RU" sz="2400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6A29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Дзержинского филиала </a:t>
            </a:r>
            <a:r>
              <a:rPr lang="ru-RU" sz="2400" b="1" dirty="0" err="1" smtClean="0">
                <a:solidFill>
                  <a:srgbClr val="6A29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endParaRPr lang="ru-RU" sz="2400" b="1" dirty="0" smtClean="0">
              <a:solidFill>
                <a:srgbClr val="6A29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6A29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Страничка клуба: </a:t>
            </a:r>
            <a:r>
              <a:rPr lang="en-US" sz="1600" b="1" dirty="0" smtClean="0">
                <a:solidFill>
                  <a:srgbClr val="6A29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http://dzr.ranepa.ru</a:t>
            </a:r>
            <a:endParaRPr lang="en-US" sz="1600" b="1" dirty="0" smtClean="0">
              <a:solidFill>
                <a:srgbClr val="6A29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писем</a:t>
            </a:r>
            <a:r>
              <a:rPr lang="ru-RU" sz="1600" b="1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egorov@dzr.ranepa.ru</a:t>
            </a:r>
            <a:r>
              <a:rPr lang="en-US" sz="16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Телефоны: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8-952-473-08-55, 8-920-012-42-63</a:t>
            </a:r>
            <a:endParaRPr lang="ru-RU" sz="1600" b="1" dirty="0" smtClean="0">
              <a:solidFill>
                <a:srgbClr val="1D11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585" y="6807894"/>
            <a:ext cx="10058400" cy="586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7084" y="6807889"/>
            <a:ext cx="10058400" cy="5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076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910" y="145956"/>
            <a:ext cx="3272918" cy="1343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2417" y="145956"/>
            <a:ext cx="1343025" cy="1343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9031" y="526955"/>
            <a:ext cx="3371850" cy="5810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6" y="1569666"/>
            <a:ext cx="10058400" cy="58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155" y="1569661"/>
            <a:ext cx="10058400" cy="586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585" y="6807894"/>
            <a:ext cx="10058400" cy="586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7084" y="6807889"/>
            <a:ext cx="10058400" cy="5867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487987" y="1859183"/>
            <a:ext cx="3251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6A292B"/>
                </a:solidFill>
                <a:latin typeface="Arial Black" panose="020B0A04020102020204" pitchFamily="34" charset="0"/>
              </a:rPr>
              <a:t>Этапы проекта</a:t>
            </a:r>
            <a:endParaRPr lang="ru-RU" sz="2400" dirty="0">
              <a:solidFill>
                <a:srgbClr val="6A292B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Параллелограмм 29"/>
          <p:cNvSpPr/>
          <p:nvPr/>
        </p:nvSpPr>
        <p:spPr>
          <a:xfrm>
            <a:off x="693926" y="5525056"/>
            <a:ext cx="4235126" cy="572627"/>
          </a:xfrm>
          <a:prstGeom prst="parallelogram">
            <a:avLst/>
          </a:prstGeom>
          <a:ln>
            <a:solidFill>
              <a:srgbClr val="6A292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араллелограмм 30"/>
          <p:cNvSpPr/>
          <p:nvPr/>
        </p:nvSpPr>
        <p:spPr>
          <a:xfrm>
            <a:off x="1396044" y="4112904"/>
            <a:ext cx="4212276" cy="572627"/>
          </a:xfrm>
          <a:prstGeom prst="parallelogram">
            <a:avLst/>
          </a:prstGeom>
          <a:ln>
            <a:solidFill>
              <a:srgbClr val="6A292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араллелограмм 31"/>
          <p:cNvSpPr/>
          <p:nvPr/>
        </p:nvSpPr>
        <p:spPr>
          <a:xfrm>
            <a:off x="2107084" y="2744294"/>
            <a:ext cx="4558221" cy="572627"/>
          </a:xfrm>
          <a:prstGeom prst="parallelogram">
            <a:avLst/>
          </a:prstGeom>
          <a:ln>
            <a:solidFill>
              <a:srgbClr val="6A292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6656596" y="3030606"/>
            <a:ext cx="2376111" cy="2"/>
          </a:xfrm>
          <a:prstGeom prst="straightConnector1">
            <a:avLst/>
          </a:prstGeom>
          <a:ln w="38100">
            <a:solidFill>
              <a:srgbClr val="1D1171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20147664">
            <a:off x="9041416" y="2642961"/>
            <a:ext cx="2284600" cy="40011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6A292B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2017 – 2030 гг.</a:t>
            </a:r>
            <a:endParaRPr lang="ru-RU" sz="2000" b="1" dirty="0">
              <a:solidFill>
                <a:srgbClr val="6A292B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20319511">
            <a:off x="9032707" y="3899807"/>
            <a:ext cx="1870116" cy="707886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6A292B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2016-2017 гг.</a:t>
            </a:r>
            <a:endParaRPr lang="ru-RU" sz="2000" b="1" dirty="0">
              <a:solidFill>
                <a:srgbClr val="6A292B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5683302" y="4399217"/>
            <a:ext cx="3274423" cy="2363"/>
          </a:xfrm>
          <a:prstGeom prst="straightConnector1">
            <a:avLst/>
          </a:prstGeom>
          <a:ln w="38100">
            <a:solidFill>
              <a:srgbClr val="1D1171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 rot="20390235">
            <a:off x="9041416" y="5504888"/>
            <a:ext cx="2266195" cy="40011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6A292B"/>
                </a:solidFill>
                <a:latin typeface="Arial Black" panose="020B0A04020102020204" pitchFamily="34" charset="0"/>
              </a:rPr>
              <a:t>2012 – 2015 гг.</a:t>
            </a:r>
            <a:endParaRPr lang="ru-RU" sz="2000" dirty="0">
              <a:solidFill>
                <a:srgbClr val="6A292B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4924385" y="5850277"/>
            <a:ext cx="4068382" cy="1"/>
          </a:xfrm>
          <a:prstGeom prst="straightConnector1">
            <a:avLst/>
          </a:prstGeom>
          <a:ln w="38100">
            <a:solidFill>
              <a:srgbClr val="1D1171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70985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" grpId="0" animBg="1"/>
      <p:bldP spid="34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910" y="145956"/>
            <a:ext cx="3272918" cy="1343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2417" y="145956"/>
            <a:ext cx="1343025" cy="1343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9031" y="526955"/>
            <a:ext cx="3371850" cy="5810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6" y="1569666"/>
            <a:ext cx="10058400" cy="58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155" y="1569661"/>
            <a:ext cx="10058400" cy="586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585" y="6807894"/>
            <a:ext cx="10058400" cy="586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7084" y="6807889"/>
            <a:ext cx="10058400" cy="58674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403720" y="3344796"/>
            <a:ext cx="3131625" cy="12729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1D1171"/>
                </a:solidFill>
                <a:latin typeface="Arial Black" panose="020B0A04020102020204" pitchFamily="34" charset="0"/>
              </a:rPr>
              <a:t>Инструменты тиражирования проекта</a:t>
            </a:r>
            <a:endParaRPr lang="ru-RU" sz="2400" dirty="0">
              <a:solidFill>
                <a:srgbClr val="1D117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3921688" y="2569044"/>
            <a:ext cx="494280" cy="3046988"/>
          </a:xfrm>
          <a:prstGeom prst="leftBrace">
            <a:avLst/>
          </a:prstGeom>
          <a:ln w="38100">
            <a:solidFill>
              <a:srgbClr val="6A292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499603" y="2569043"/>
            <a:ext cx="766588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ВКС в ходе заседания клуба</a:t>
            </a:r>
            <a:r>
              <a:rPr lang="en-US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 smtClean="0">
              <a:solidFill>
                <a:srgbClr val="1D11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Телевизионные выступления сопредседателя клуба</a:t>
            </a:r>
            <a:br>
              <a:rPr lang="ru-RU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Егорова А.И.</a:t>
            </a:r>
            <a:r>
              <a:rPr lang="en-US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 smtClean="0">
              <a:solidFill>
                <a:srgbClr val="1D11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аналитических материалов</a:t>
            </a:r>
            <a:r>
              <a:rPr lang="en-US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 smtClean="0">
              <a:solidFill>
                <a:srgbClr val="1D11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банка инновационных идей</a:t>
            </a:r>
            <a:endParaRPr lang="ru-RU" sz="2400" b="1" dirty="0">
              <a:solidFill>
                <a:srgbClr val="1D11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25586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910" y="145956"/>
            <a:ext cx="3272918" cy="1343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2417" y="145956"/>
            <a:ext cx="1343025" cy="1343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9031" y="526955"/>
            <a:ext cx="3371850" cy="5810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6" y="1569666"/>
            <a:ext cx="10058400" cy="58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155" y="1569661"/>
            <a:ext cx="10058400" cy="586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585" y="6807894"/>
            <a:ext cx="10058400" cy="586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7084" y="6807889"/>
            <a:ext cx="10058400" cy="58674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63773" y="3581615"/>
            <a:ext cx="3197990" cy="12729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1D1171"/>
                </a:solidFill>
                <a:latin typeface="Arial Black" panose="020B0A04020102020204" pitchFamily="34" charset="0"/>
              </a:rPr>
              <a:t>Банк инновационных идей</a:t>
            </a:r>
            <a:endParaRPr lang="ru-RU" sz="2400" dirty="0">
              <a:solidFill>
                <a:srgbClr val="1D117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3674548" y="1887753"/>
            <a:ext cx="494280" cy="4780778"/>
          </a:xfrm>
          <a:prstGeom prst="leftBrace">
            <a:avLst/>
          </a:prstGeom>
          <a:ln w="38100">
            <a:solidFill>
              <a:srgbClr val="6A292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060703" y="2015984"/>
            <a:ext cx="79966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модельного ряда развития ключевых сфер жизни города.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экспертно-аналитического содействия органам муниципальной власти в создании механизмов социального партнерства.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шагов по формированию принципиально новой </a:t>
            </a:r>
            <a:r>
              <a:rPr lang="ru-RU" b="1" dirty="0" err="1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имиджевой</a:t>
            </a:r>
            <a:r>
              <a:rPr lang="ru-RU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политики города с продвижением в ключевые сегменты аудитории амбициозной идеи «Дзержинск – лучший город России».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мер </a:t>
            </a:r>
            <a:r>
              <a:rPr lang="ru-RU" b="1" dirty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решения проблемы привлечения молодых кадров в </a:t>
            </a:r>
            <a:r>
              <a:rPr lang="ru-RU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сферу </a:t>
            </a:r>
            <a:r>
              <a:rPr lang="ru-RU" b="1" dirty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жилье, досуг</a:t>
            </a:r>
            <a:r>
              <a:rPr lang="ru-RU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solidFill>
                <a:srgbClr val="1D11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населения города устойчивой мотивации к здоровому образу жизни (инструмент – выпуск информационных листков самообразования по основным видам заболеваний</a:t>
            </a:r>
            <a:r>
              <a:rPr lang="ru-RU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solidFill>
                <a:srgbClr val="1D11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тесных контактов образовательных учреждений с малыми  и средними инновационными </a:t>
            </a:r>
            <a:r>
              <a:rPr lang="ru-RU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предприятиями.</a:t>
            </a:r>
            <a:endParaRPr lang="ru-RU" b="1" dirty="0">
              <a:solidFill>
                <a:srgbClr val="1D11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 акцентов в образовательной деятельности на проектную работу.</a:t>
            </a:r>
          </a:p>
        </p:txBody>
      </p:sp>
    </p:spTree>
    <p:extLst>
      <p:ext uri="{BB962C8B-B14F-4D97-AF65-F5344CB8AC3E}">
        <p14:creationId xmlns:p14="http://schemas.microsoft.com/office/powerpoint/2010/main" xmlns="" val="7783133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910" y="145956"/>
            <a:ext cx="3272918" cy="1343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2417" y="145956"/>
            <a:ext cx="1343025" cy="1343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9031" y="526955"/>
            <a:ext cx="3371850" cy="5810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6" y="1569666"/>
            <a:ext cx="10058400" cy="58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155" y="1569661"/>
            <a:ext cx="10058400" cy="586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585" y="6807894"/>
            <a:ext cx="10058400" cy="586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7084" y="6807889"/>
            <a:ext cx="10058400" cy="5867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69666" y="3894944"/>
            <a:ext cx="7006855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dirty="0" smtClean="0">
              <a:solidFill>
                <a:srgbClr val="6A292B"/>
              </a:solidFill>
              <a:latin typeface="Arial Black" panose="020B0A04020102020204" pitchFamily="34" charset="0"/>
            </a:endParaRPr>
          </a:p>
          <a:p>
            <a:r>
              <a:rPr lang="ru-RU" sz="4000" b="1" dirty="0" smtClean="0">
                <a:solidFill>
                  <a:srgbClr val="6A292B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rgbClr val="6A292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5303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910" y="145956"/>
            <a:ext cx="3272918" cy="1343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2417" y="145956"/>
            <a:ext cx="1343025" cy="1343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9031" y="526955"/>
            <a:ext cx="3371850" cy="5810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6" y="1569666"/>
            <a:ext cx="10058400" cy="58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155" y="1569661"/>
            <a:ext cx="10058400" cy="586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585" y="6807894"/>
            <a:ext cx="10058400" cy="586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7084" y="6807889"/>
            <a:ext cx="10058400" cy="586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59893" y="2090011"/>
            <a:ext cx="34379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6A292B"/>
                </a:solidFill>
                <a:latin typeface="Arial Black" panose="020B0A04020102020204" pitchFamily="34" charset="0"/>
              </a:rPr>
              <a:t>Идеология</a:t>
            </a:r>
          </a:p>
          <a:p>
            <a:pPr algn="ctr"/>
            <a:r>
              <a:rPr lang="ru-RU" sz="3200" dirty="0" smtClean="0">
                <a:solidFill>
                  <a:srgbClr val="6A292B"/>
                </a:solidFill>
                <a:latin typeface="Arial Black" panose="020B0A04020102020204" pitchFamily="34" charset="0"/>
              </a:rPr>
              <a:t>клуба</a:t>
            </a:r>
            <a:endParaRPr lang="ru-RU" sz="3200" dirty="0">
              <a:solidFill>
                <a:srgbClr val="6A292B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49393" y="3340215"/>
            <a:ext cx="3348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 - </a:t>
            </a:r>
            <a:endParaRPr lang="ru-RU" sz="3600" b="1" dirty="0">
              <a:solidFill>
                <a:srgbClr val="1D11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0318" y="4286523"/>
            <a:ext cx="103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процесс с заранее неизвестным результатом</a:t>
            </a:r>
            <a:endParaRPr lang="ru-RU" sz="3600" b="1" dirty="0">
              <a:solidFill>
                <a:srgbClr val="1D11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410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910" y="145956"/>
            <a:ext cx="3272918" cy="1343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2417" y="145956"/>
            <a:ext cx="1343025" cy="1343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9031" y="526955"/>
            <a:ext cx="3371850" cy="5810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6" y="1569666"/>
            <a:ext cx="10058400" cy="58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155" y="1569661"/>
            <a:ext cx="10058400" cy="586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585" y="6807894"/>
            <a:ext cx="10058400" cy="586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7084" y="6807889"/>
            <a:ext cx="10058400" cy="586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37190" y="1713440"/>
            <a:ext cx="4153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6A292B"/>
                </a:solidFill>
                <a:latin typeface="Arial Black" panose="020B0A04020102020204" pitchFamily="34" charset="0"/>
              </a:rPr>
              <a:t>Актуальность проекта</a:t>
            </a:r>
            <a:endParaRPr lang="ru-RU" sz="2400" dirty="0">
              <a:solidFill>
                <a:srgbClr val="6A292B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4166" y="1950661"/>
            <a:ext cx="3994661" cy="149165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Вызов, с которым сталкивается муниципальное образование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74165" y="3596205"/>
            <a:ext cx="3994661" cy="15288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Эффективный ответ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74166" y="5246470"/>
            <a:ext cx="3994660" cy="14908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эффективный ответ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4202901" y="2479044"/>
            <a:ext cx="1422111" cy="25264"/>
          </a:xfrm>
          <a:prstGeom prst="straightConnector1">
            <a:avLst/>
          </a:prstGeom>
          <a:ln w="76200">
            <a:solidFill>
              <a:srgbClr val="1D117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81097" y="2198865"/>
            <a:ext cx="719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Ужесточение конкуренции за инвестиции, новейшие технологии, высококвалифицированные кадры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1096" y="2932221"/>
            <a:ext cx="6696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Ограниченные возможности привлечения средств федерального и регионального бюджетов в свое хозяйство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81096" y="3969290"/>
            <a:ext cx="6580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позиций муниципального образования,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его конкурентоспособности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81096" y="5515941"/>
            <a:ext cx="6580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Ослабление позиций муниципального образования, падение его конкурентоспособности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4202901" y="3163008"/>
            <a:ext cx="1422111" cy="25264"/>
          </a:xfrm>
          <a:prstGeom prst="straightConnector1">
            <a:avLst/>
          </a:prstGeom>
          <a:ln w="76200">
            <a:solidFill>
              <a:srgbClr val="1D117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4158985" y="4230921"/>
            <a:ext cx="1422111" cy="25264"/>
          </a:xfrm>
          <a:prstGeom prst="straightConnector1">
            <a:avLst/>
          </a:prstGeom>
          <a:ln w="76200">
            <a:solidFill>
              <a:srgbClr val="1D117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4202900" y="6019068"/>
            <a:ext cx="1422111" cy="25264"/>
          </a:xfrm>
          <a:prstGeom prst="straightConnector1">
            <a:avLst/>
          </a:prstGeom>
          <a:ln w="76200">
            <a:solidFill>
              <a:srgbClr val="1D117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594684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910" y="145956"/>
            <a:ext cx="3272918" cy="1343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2417" y="145956"/>
            <a:ext cx="1343025" cy="1343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9031" y="526955"/>
            <a:ext cx="3371850" cy="5810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6" y="1569666"/>
            <a:ext cx="10058400" cy="58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155" y="1569661"/>
            <a:ext cx="10058400" cy="586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585" y="6807894"/>
            <a:ext cx="10058400" cy="586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7084" y="6807889"/>
            <a:ext cx="10058400" cy="58674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751466" y="2856391"/>
            <a:ext cx="3561806" cy="1558834"/>
          </a:xfrm>
          <a:prstGeom prst="roundRect">
            <a:avLst/>
          </a:prstGeom>
          <a:ln>
            <a:solidFill>
              <a:srgbClr val="1D117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1D1171"/>
                </a:solidFill>
                <a:latin typeface="Arial Black" panose="020B0A04020102020204" pitchFamily="34" charset="0"/>
              </a:rPr>
              <a:t>ПОДНЯТАЯ ПРОБЛЕМА</a:t>
            </a:r>
            <a:endParaRPr lang="ru-RU" dirty="0">
              <a:solidFill>
                <a:srgbClr val="1D1171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189786" y="2371437"/>
            <a:ext cx="4913643" cy="2528741"/>
          </a:xfrm>
          <a:prstGeom prst="roundRect">
            <a:avLst/>
          </a:prstGeom>
          <a:ln>
            <a:solidFill>
              <a:srgbClr val="1D117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1D1171"/>
                </a:solidFill>
                <a:latin typeface="Arial Black" panose="020B0A04020102020204" pitchFamily="34" charset="0"/>
              </a:rPr>
              <a:t>ОСТРЫЙ ДЕФИЦИТ ПРОИЗВОДСТВА И ДИФФУЗИИ ПЕРСПЕКТИВНЫХ ИДЕЙ, НАПРАВЛЕННЫХ НА ОБЕСПЕЧЕНИЕ РАЗВИТИЯ СОВРЕМЕННЫХ МУНИЦИПАЛЬНЫХ ОБРАЗОВАНИЙ</a:t>
            </a:r>
            <a:endParaRPr lang="ru-RU" dirty="0">
              <a:solidFill>
                <a:srgbClr val="1D117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V="1">
            <a:off x="4525628" y="3635807"/>
            <a:ext cx="1451802" cy="1"/>
          </a:xfrm>
          <a:prstGeom prst="straightConnector1">
            <a:avLst/>
          </a:prstGeom>
          <a:ln w="76200">
            <a:solidFill>
              <a:srgbClr val="1D117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42551" y="4415225"/>
            <a:ext cx="1379636" cy="215856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4396" y="4900178"/>
            <a:ext cx="1088432" cy="170295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2391" y="4900178"/>
            <a:ext cx="1088432" cy="170295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40386" y="4900178"/>
            <a:ext cx="1088432" cy="170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35733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910" y="145956"/>
            <a:ext cx="3272918" cy="1343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2417" y="145956"/>
            <a:ext cx="1343025" cy="1343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9031" y="526955"/>
            <a:ext cx="3371850" cy="5810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6" y="1569666"/>
            <a:ext cx="10058400" cy="58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155" y="1569661"/>
            <a:ext cx="10058400" cy="586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585" y="6807894"/>
            <a:ext cx="10058400" cy="586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7084" y="6807889"/>
            <a:ext cx="10058400" cy="586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82486" y="1750341"/>
            <a:ext cx="6662885" cy="1587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6A292B"/>
                </a:solidFill>
                <a:latin typeface="Arial Black" panose="020B0A04020102020204" pitchFamily="34" charset="0"/>
              </a:rPr>
              <a:t>Проект</a:t>
            </a:r>
          </a:p>
          <a:p>
            <a:pPr algn="ctr"/>
            <a:endParaRPr lang="ru-RU" sz="1200" dirty="0" smtClean="0">
              <a:solidFill>
                <a:srgbClr val="6A292B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800" dirty="0" smtClean="0">
                <a:solidFill>
                  <a:srgbClr val="67740A"/>
                </a:solidFill>
                <a:latin typeface="Arial Black" panose="020B0A04020102020204" pitchFamily="34" charset="0"/>
              </a:rPr>
              <a:t>Клуб 2030 </a:t>
            </a:r>
            <a:r>
              <a:rPr lang="ru-RU" sz="2800" dirty="0" smtClean="0">
                <a:solidFill>
                  <a:srgbClr val="1D1171"/>
                </a:solidFill>
                <a:latin typeface="Arial Black" panose="020B0A04020102020204" pitchFamily="34" charset="0"/>
              </a:rPr>
              <a:t>– системный подход </a:t>
            </a:r>
          </a:p>
          <a:p>
            <a:pPr algn="ctr">
              <a:lnSpc>
                <a:spcPts val="3500"/>
              </a:lnSpc>
            </a:pPr>
            <a:r>
              <a:rPr lang="ru-RU" sz="2800" dirty="0" smtClean="0">
                <a:solidFill>
                  <a:srgbClr val="1D1171"/>
                </a:solidFill>
                <a:latin typeface="Arial Black" panose="020B0A04020102020204" pitchFamily="34" charset="0"/>
              </a:rPr>
              <a:t>к решению проблемы</a:t>
            </a:r>
            <a:endParaRPr lang="ru-RU" sz="2800" dirty="0">
              <a:solidFill>
                <a:srgbClr val="1D117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885" y="4369717"/>
            <a:ext cx="34444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6A29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</a:t>
            </a:r>
          </a:p>
          <a:p>
            <a:pPr algn="ctr"/>
            <a:r>
              <a:rPr lang="ru-RU" sz="3600" b="1" dirty="0" smtClean="0">
                <a:solidFill>
                  <a:srgbClr val="6A29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клуба:</a:t>
            </a:r>
            <a:endParaRPr lang="ru-RU" sz="3600" b="1" dirty="0">
              <a:solidFill>
                <a:srgbClr val="6A29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3674548" y="3753042"/>
            <a:ext cx="494280" cy="2791162"/>
          </a:xfrm>
          <a:prstGeom prst="leftBrace">
            <a:avLst/>
          </a:prstGeom>
          <a:ln w="38100">
            <a:solidFill>
              <a:srgbClr val="6A292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011224" y="3809795"/>
            <a:ext cx="809561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 подход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Непринужденный формат общения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Плюрализм мнений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характер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связь с органами местного самоуправления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Тиражирование идей с помощью самого </a:t>
            </a:r>
            <a:r>
              <a:rPr lang="ru-RU" sz="2400" b="1" dirty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влиятельного СМИ города (ТК «Дзержинск»)</a:t>
            </a:r>
            <a:endParaRPr lang="ru-RU" sz="2400" b="1" dirty="0">
              <a:solidFill>
                <a:srgbClr val="1D11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23909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910" y="145956"/>
            <a:ext cx="3272918" cy="1343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2417" y="145956"/>
            <a:ext cx="1343025" cy="1343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9031" y="526955"/>
            <a:ext cx="3371850" cy="5810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6" y="1569666"/>
            <a:ext cx="10058400" cy="58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155" y="1569661"/>
            <a:ext cx="10058400" cy="586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585" y="6807894"/>
            <a:ext cx="10058400" cy="586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7084" y="6807889"/>
            <a:ext cx="10058400" cy="58674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333454" y="2508048"/>
            <a:ext cx="2200740" cy="670580"/>
          </a:xfrm>
          <a:prstGeom prst="roundRect">
            <a:avLst/>
          </a:prstGeom>
          <a:ln>
            <a:solidFill>
              <a:srgbClr val="1D117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6A292B"/>
                </a:solidFill>
                <a:latin typeface="Arial Black" panose="020B0A04020102020204" pitchFamily="34" charset="0"/>
              </a:rPr>
              <a:t>Цель клуба</a:t>
            </a:r>
            <a:endParaRPr lang="ru-RU" sz="2000" dirty="0">
              <a:solidFill>
                <a:srgbClr val="6A292B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2725294" y="2843337"/>
            <a:ext cx="1451802" cy="1"/>
          </a:xfrm>
          <a:prstGeom prst="straightConnector1">
            <a:avLst/>
          </a:prstGeom>
          <a:ln w="76200">
            <a:solidFill>
              <a:srgbClr val="1D117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00779" y="1861717"/>
            <a:ext cx="7450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развитие на базе Дзержинского филиала </a:t>
            </a:r>
          </a:p>
          <a:p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сильной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дискуссионно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-аналитической площадки,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4690" y="2508048"/>
            <a:ext cx="589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5575175" y="2843337"/>
            <a:ext cx="1279515" cy="453007"/>
          </a:xfrm>
          <a:prstGeom prst="straightConnector1">
            <a:avLst/>
          </a:prstGeom>
          <a:ln w="38100">
            <a:solidFill>
              <a:srgbClr val="1D117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408272" y="2834458"/>
            <a:ext cx="1203069" cy="453008"/>
          </a:xfrm>
          <a:prstGeom prst="straightConnector1">
            <a:avLst/>
          </a:prstGeom>
          <a:ln w="38100">
            <a:solidFill>
              <a:srgbClr val="1D117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74275" y="3269569"/>
            <a:ext cx="30460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анализируются вызовы 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современности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38100" y="3273784"/>
            <a:ext cx="29580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идет поиск адекватных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ответов на вызовы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1628" y="5066337"/>
            <a:ext cx="2202565" cy="670580"/>
          </a:xfrm>
          <a:prstGeom prst="roundRect">
            <a:avLst/>
          </a:prstGeom>
          <a:ln>
            <a:solidFill>
              <a:srgbClr val="1D117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6A292B"/>
                </a:solidFill>
                <a:latin typeface="Arial Black" panose="020B0A04020102020204" pitchFamily="34" charset="0"/>
              </a:rPr>
              <a:t>Эксперты клуба</a:t>
            </a:r>
            <a:endParaRPr lang="ru-RU" sz="2000" dirty="0">
              <a:solidFill>
                <a:srgbClr val="6A292B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2717026" y="5401627"/>
            <a:ext cx="1451802" cy="1"/>
          </a:xfrm>
          <a:prstGeom prst="straightConnector1">
            <a:avLst/>
          </a:prstGeom>
          <a:ln w="76200">
            <a:solidFill>
              <a:srgbClr val="1D117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5011031" y="4580214"/>
            <a:ext cx="694037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ППС </a:t>
            </a:r>
            <a:r>
              <a:rPr lang="ru-RU" sz="2000" b="1" dirty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Дзержинского филиала </a:t>
            </a:r>
            <a:r>
              <a:rPr lang="ru-RU" sz="2000" b="1" dirty="0" err="1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sz="20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</a:t>
            </a:r>
            <a:r>
              <a:rPr lang="ru-RU" sz="2000" b="1" dirty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sz="20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Депутаты </a:t>
            </a:r>
            <a:r>
              <a:rPr lang="ru-RU" sz="2000" b="1" dirty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</a:t>
            </a:r>
            <a:r>
              <a:rPr lang="ru-RU" sz="20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думы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Бизнесмены </a:t>
            </a:r>
            <a:r>
              <a:rPr lang="ru-RU" sz="2000" b="1" dirty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промышленники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региональной сети филиалов </a:t>
            </a:r>
            <a:r>
              <a:rPr lang="ru-RU" sz="2000" b="1" dirty="0" err="1" smtClean="0">
                <a:solidFill>
                  <a:srgbClr val="1D11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endParaRPr lang="ru-RU" sz="2000" b="1" dirty="0">
              <a:solidFill>
                <a:srgbClr val="1D11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Левая фигурная скобка 29"/>
          <p:cNvSpPr/>
          <p:nvPr/>
        </p:nvSpPr>
        <p:spPr>
          <a:xfrm>
            <a:off x="4622561" y="4360953"/>
            <a:ext cx="494280" cy="2081349"/>
          </a:xfrm>
          <a:prstGeom prst="leftBrace">
            <a:avLst/>
          </a:prstGeom>
          <a:ln w="38100">
            <a:solidFill>
              <a:srgbClr val="6A292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72298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/>
      <p:bldP spid="18" grpId="0"/>
      <p:bldP spid="24" grpId="0"/>
      <p:bldP spid="25" grpId="0"/>
      <p:bldP spid="26" grpId="0" animBg="1"/>
      <p:bldP spid="29" grpId="0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910" y="145956"/>
            <a:ext cx="3272918" cy="1343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2417" y="145956"/>
            <a:ext cx="1343025" cy="1343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9031" y="526955"/>
            <a:ext cx="3371850" cy="5810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6" y="1569666"/>
            <a:ext cx="10058400" cy="58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155" y="1569661"/>
            <a:ext cx="10058400" cy="586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585" y="6807894"/>
            <a:ext cx="10058400" cy="586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7084" y="6807889"/>
            <a:ext cx="10058400" cy="58674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5265099" y="3164372"/>
            <a:ext cx="1697659" cy="1697659"/>
          </a:xfrm>
          <a:prstGeom prst="ellipse">
            <a:avLst/>
          </a:prstGeom>
          <a:ln>
            <a:prstDash val="lgDashDot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 smtClean="0">
                <a:solidFill>
                  <a:srgbClr val="6A292B"/>
                </a:solidFill>
                <a:latin typeface="Arial Black" panose="020B0A04020102020204" pitchFamily="34" charset="0"/>
              </a:rPr>
              <a:t>Задачи клуба</a:t>
            </a:r>
            <a:endParaRPr lang="ru-RU" sz="1900" dirty="0">
              <a:solidFill>
                <a:srgbClr val="6A292B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499674" y="1745223"/>
            <a:ext cx="4477173" cy="2217177"/>
          </a:xfrm>
          <a:prstGeom prst="ellipse">
            <a:avLst/>
          </a:prstGeom>
          <a:ln>
            <a:prstDash val="lgDashDot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Налаживание диалога с органами местного самоуправления, бизнес-структурами, гражданским обществом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499674" y="4356935"/>
            <a:ext cx="4477173" cy="2195781"/>
          </a:xfrm>
          <a:prstGeom prst="ellipse">
            <a:avLst/>
          </a:prstGeom>
          <a:ln>
            <a:prstDash val="lgDashDot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Дзержинским филиалом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статуса лидера в экспертном сообществе муниципального образования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82138" y="1733639"/>
            <a:ext cx="4296798" cy="2483938"/>
          </a:xfrm>
          <a:prstGeom prst="ellipse">
            <a:avLst/>
          </a:prstGeom>
          <a:ln>
            <a:prstDash val="lgDashDot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ключевых направлений инновационной активности муниципальных образований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510988" y="4356936"/>
            <a:ext cx="4167947" cy="2195780"/>
          </a:xfrm>
          <a:prstGeom prst="ellipse">
            <a:avLst/>
          </a:prstGeom>
          <a:ln>
            <a:prstDash val="lgDashDot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рекомендаций в рамках стратегического развития субъектов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endCxn id="22" idx="2"/>
          </p:cNvCxnSpPr>
          <p:nvPr/>
        </p:nvCxnSpPr>
        <p:spPr>
          <a:xfrm flipV="1">
            <a:off x="6726214" y="2853812"/>
            <a:ext cx="773460" cy="550592"/>
          </a:xfrm>
          <a:prstGeom prst="straightConnector1">
            <a:avLst/>
          </a:prstGeom>
          <a:ln w="38100">
            <a:solidFill>
              <a:srgbClr val="6A29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785442" y="4473824"/>
            <a:ext cx="888346" cy="521700"/>
          </a:xfrm>
          <a:prstGeom prst="straightConnector1">
            <a:avLst/>
          </a:prstGeom>
          <a:ln w="38100">
            <a:solidFill>
              <a:srgbClr val="6A29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 flipV="1">
            <a:off x="4678935" y="2977499"/>
            <a:ext cx="812730" cy="426904"/>
          </a:xfrm>
          <a:prstGeom prst="straightConnector1">
            <a:avLst/>
          </a:prstGeom>
          <a:ln w="38100">
            <a:solidFill>
              <a:srgbClr val="6A29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4527176" y="4462239"/>
            <a:ext cx="864270" cy="468785"/>
          </a:xfrm>
          <a:prstGeom prst="straightConnector1">
            <a:avLst/>
          </a:prstGeom>
          <a:ln w="38100">
            <a:solidFill>
              <a:srgbClr val="6A29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71812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100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0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23" grpId="0" animBg="1"/>
      <p:bldP spid="28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910" y="145956"/>
            <a:ext cx="3272918" cy="1343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2417" y="145956"/>
            <a:ext cx="1343025" cy="1343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9031" y="526955"/>
            <a:ext cx="3371850" cy="5810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6" y="1569666"/>
            <a:ext cx="10058400" cy="58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155" y="1569661"/>
            <a:ext cx="10058400" cy="586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585" y="6807894"/>
            <a:ext cx="10058400" cy="586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7084" y="6807889"/>
            <a:ext cx="10058400" cy="58674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70559" y="6037242"/>
            <a:ext cx="3411182" cy="590711"/>
          </a:xfrm>
          <a:prstGeom prst="parallelogram">
            <a:avLst/>
          </a:prstGeom>
          <a:ln>
            <a:solidFill>
              <a:srgbClr val="6A292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группы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араллелограмм 19"/>
          <p:cNvSpPr/>
          <p:nvPr/>
        </p:nvSpPr>
        <p:spPr>
          <a:xfrm>
            <a:off x="682388" y="4632982"/>
            <a:ext cx="3650835" cy="923054"/>
          </a:xfrm>
          <a:prstGeom prst="parallelogram">
            <a:avLst/>
          </a:prstGeom>
          <a:ln>
            <a:solidFill>
              <a:srgbClr val="6A292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целевых групп до проектного воздействия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араллелограмм 20"/>
          <p:cNvSpPr/>
          <p:nvPr/>
        </p:nvSpPr>
        <p:spPr>
          <a:xfrm>
            <a:off x="1637731" y="3226427"/>
            <a:ext cx="3818322" cy="975312"/>
          </a:xfrm>
          <a:prstGeom prst="parallelogram">
            <a:avLst/>
          </a:prstGeom>
          <a:ln>
            <a:solidFill>
              <a:srgbClr val="6A292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 результат проектного воздействия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араллелограмм 23"/>
          <p:cNvSpPr/>
          <p:nvPr/>
        </p:nvSpPr>
        <p:spPr>
          <a:xfrm>
            <a:off x="2511188" y="1943548"/>
            <a:ext cx="3981538" cy="918300"/>
          </a:xfrm>
          <a:prstGeom prst="parallelogram">
            <a:avLst/>
          </a:prstGeom>
          <a:ln>
            <a:solidFill>
              <a:srgbClr val="6A292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Качественный результат проектного воздействия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6487431" y="2134325"/>
            <a:ext cx="819505" cy="1"/>
          </a:xfrm>
          <a:prstGeom prst="straightConnector1">
            <a:avLst/>
          </a:prstGeom>
          <a:ln w="38100">
            <a:solidFill>
              <a:srgbClr val="1D1171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452185" y="3602648"/>
            <a:ext cx="1327934" cy="5628"/>
          </a:xfrm>
          <a:prstGeom prst="straightConnector1">
            <a:avLst/>
          </a:prstGeom>
          <a:ln w="38100">
            <a:solidFill>
              <a:srgbClr val="1D1171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4223774" y="5143786"/>
            <a:ext cx="2110611" cy="12586"/>
          </a:xfrm>
          <a:prstGeom prst="straightConnector1">
            <a:avLst/>
          </a:prstGeom>
          <a:ln w="38100">
            <a:solidFill>
              <a:srgbClr val="1D1171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3456286" y="6355771"/>
            <a:ext cx="2386740" cy="1"/>
          </a:xfrm>
          <a:prstGeom prst="straightConnector1">
            <a:avLst/>
          </a:prstGeom>
          <a:ln w="38100">
            <a:solidFill>
              <a:srgbClr val="1D1171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06937" y="1861615"/>
            <a:ext cx="482410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жизни населения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Дзержинска и других муниципальных образований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62701" y="2891912"/>
            <a:ext cx="536833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Корректирование стратегии социально-экономического развития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Дзержинска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2030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62702" y="3528695"/>
            <a:ext cx="536833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научной и прикладной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сферах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780119" y="4465439"/>
            <a:ext cx="535092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«Человеческий капитал города»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34385" y="4882409"/>
            <a:ext cx="535992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количество и не высокий уровень разработанных инновационных идей и проектов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73575" y="5569687"/>
            <a:ext cx="515382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других городах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7219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21" grpId="0" animBg="1"/>
      <p:bldP spid="24" grpId="0" animBg="1"/>
      <p:bldP spid="15" grpId="0" animBg="1"/>
      <p:bldP spid="16" grpId="0" animBg="1"/>
      <p:bldP spid="17" grpId="0" animBg="1"/>
      <p:bldP spid="18" grpId="0" animBg="1"/>
      <p:bldP spid="37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910" y="145956"/>
            <a:ext cx="3272918" cy="1343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2417" y="145956"/>
            <a:ext cx="1343025" cy="1343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9031" y="526955"/>
            <a:ext cx="3371850" cy="5810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6" y="1569666"/>
            <a:ext cx="10058400" cy="58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155" y="1569661"/>
            <a:ext cx="10058400" cy="586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585" y="6807894"/>
            <a:ext cx="10058400" cy="586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7084" y="6807889"/>
            <a:ext cx="10058400" cy="5867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487987" y="1678757"/>
            <a:ext cx="3251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6A292B"/>
                </a:solidFill>
                <a:latin typeface="Arial Black" panose="020B0A04020102020204" pitchFamily="34" charset="0"/>
              </a:rPr>
              <a:t>Ресурсы проекта</a:t>
            </a:r>
            <a:endParaRPr lang="ru-RU" sz="2400" dirty="0">
              <a:solidFill>
                <a:srgbClr val="6A292B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Параллелограмм 27"/>
          <p:cNvSpPr/>
          <p:nvPr/>
        </p:nvSpPr>
        <p:spPr>
          <a:xfrm>
            <a:off x="73303" y="5693699"/>
            <a:ext cx="4804295" cy="631288"/>
          </a:xfrm>
          <a:prstGeom prst="parallelogram">
            <a:avLst/>
          </a:prstGeom>
          <a:ln>
            <a:solidFill>
              <a:srgbClr val="6A292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Материально-техническая база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араллелограмм 29"/>
          <p:cNvSpPr/>
          <p:nvPr/>
        </p:nvSpPr>
        <p:spPr>
          <a:xfrm>
            <a:off x="526998" y="4486027"/>
            <a:ext cx="4235126" cy="572627"/>
          </a:xfrm>
          <a:prstGeom prst="parallelogram">
            <a:avLst/>
          </a:prstGeom>
          <a:ln>
            <a:solidFill>
              <a:srgbClr val="6A292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</a:p>
        </p:txBody>
      </p:sp>
      <p:sp>
        <p:nvSpPr>
          <p:cNvPr id="31" name="Параллелограмм 30"/>
          <p:cNvSpPr/>
          <p:nvPr/>
        </p:nvSpPr>
        <p:spPr>
          <a:xfrm>
            <a:off x="1054849" y="3302710"/>
            <a:ext cx="4840983" cy="572627"/>
          </a:xfrm>
          <a:prstGeom prst="parallelogram">
            <a:avLst/>
          </a:prstGeom>
          <a:ln>
            <a:solidFill>
              <a:srgbClr val="6A292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Институциональная поддержка</a:t>
            </a:r>
          </a:p>
        </p:txBody>
      </p:sp>
      <p:sp>
        <p:nvSpPr>
          <p:cNvPr id="32" name="Параллелограмм 31"/>
          <p:cNvSpPr/>
          <p:nvPr/>
        </p:nvSpPr>
        <p:spPr>
          <a:xfrm>
            <a:off x="1678675" y="2239326"/>
            <a:ext cx="5969276" cy="572627"/>
          </a:xfrm>
          <a:prstGeom prst="parallelogram">
            <a:avLst/>
          </a:prstGeom>
          <a:ln>
            <a:solidFill>
              <a:srgbClr val="6A292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распространение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7639241" y="2525638"/>
            <a:ext cx="2376111" cy="2"/>
          </a:xfrm>
          <a:prstGeom prst="straightConnector1">
            <a:avLst/>
          </a:prstGeom>
          <a:ln w="38100">
            <a:solidFill>
              <a:srgbClr val="1D1171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010413" y="2233529"/>
            <a:ext cx="2050561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 «Дзержинск»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92117" y="3244625"/>
            <a:ext cx="5252081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 Городская дума Дзержинска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5851165" y="3425587"/>
            <a:ext cx="1017379" cy="988"/>
          </a:xfrm>
          <a:prstGeom prst="straightConnector1">
            <a:avLst/>
          </a:prstGeom>
          <a:ln w="38100">
            <a:solidFill>
              <a:srgbClr val="1D1171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155734" y="3860911"/>
            <a:ext cx="5988464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Центр стратегических инициатив Дзержинского филиала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РАНХиГС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Профильные подразделения Администрации города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Бюджетные учреждения города и области</a:t>
            </a:r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4756041" y="4633184"/>
            <a:ext cx="1319823" cy="1"/>
          </a:xfrm>
          <a:prstGeom prst="straightConnector1">
            <a:avLst/>
          </a:prstGeom>
          <a:ln w="38100">
            <a:solidFill>
              <a:srgbClr val="1D1171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4800953" y="6055425"/>
            <a:ext cx="901457" cy="1"/>
          </a:xfrm>
          <a:prstGeom prst="straightConnector1">
            <a:avLst/>
          </a:prstGeom>
          <a:ln w="38100">
            <a:solidFill>
              <a:srgbClr val="1D1171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720511" y="5843129"/>
            <a:ext cx="6423687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Ресурсы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ДФ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РАНХиГС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и его партнеров по проекту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9111475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488</Words>
  <Application>Microsoft Office PowerPoint</Application>
  <PresentationFormat>Произвольный</PresentationFormat>
  <Paragraphs>116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it403a</dc:creator>
  <cp:lastModifiedBy>Цифровой</cp:lastModifiedBy>
  <cp:revision>69</cp:revision>
  <dcterms:created xsi:type="dcterms:W3CDTF">2015-11-10T06:54:39Z</dcterms:created>
  <dcterms:modified xsi:type="dcterms:W3CDTF">2017-02-06T21:18:59Z</dcterms:modified>
</cp:coreProperties>
</file>